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04" r:id="rId4"/>
    <p:sldId id="306" r:id="rId5"/>
    <p:sldId id="300" r:id="rId6"/>
    <p:sldId id="298" r:id="rId7"/>
    <p:sldId id="299" r:id="rId8"/>
    <p:sldId id="305" r:id="rId9"/>
    <p:sldId id="301" r:id="rId10"/>
    <p:sldId id="302" r:id="rId11"/>
    <p:sldId id="307" r:id="rId12"/>
    <p:sldId id="308" r:id="rId13"/>
    <p:sldId id="309" r:id="rId14"/>
    <p:sldId id="310" r:id="rId15"/>
    <p:sldId id="311" r:id="rId16"/>
    <p:sldId id="312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3" r:id="rId25"/>
    <p:sldId id="279" r:id="rId26"/>
    <p:sldId id="278" r:id="rId27"/>
    <p:sldId id="281" r:id="rId28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0F3FA"/>
    <a:srgbClr val="E5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E6F75-2189-4944-9929-472259EA2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51AA23-C8BC-4B5B-A042-67EBD0835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3FDAD-633F-4036-9426-ADE116D5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864CB-C5AC-4A77-804D-4FCE8129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CD8F0-E6F6-41B5-A9D2-6B65C0DE7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3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8A97C-FAB5-40C5-A483-3124C847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BA20ED-6B84-4976-B0EA-A645DB32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F4FB1-E0C9-464F-B279-DAD8E683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E9FD44-7095-435F-9679-3C9AB252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2CC5F-1A08-4A15-B598-78155FD3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6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BCA9E3-686D-4FA7-8157-4AB3862A4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67BA01-977E-4EF2-AC2E-01C6EA7B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7D824C-D3C9-462F-835F-28822E96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99CE97-1CF1-4321-9C80-8E7AC5F3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FA096-1E65-4EB3-8AA5-5FEEB29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0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EB236-0D01-4866-BECB-652402D3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C98E07-FAA6-40F8-A923-D4C05587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867E9-68D5-49F2-8441-6403BD2A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0EFEF-9D35-4C35-BF58-9B3CBDE8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13103F-1A4C-4DE1-AB0E-ABF3639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08606-ADD8-4A07-BE46-21AC4A7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973D33-4EC9-4DAF-B01C-2929392C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DEB8A-74FE-4126-AFCB-BC14F76E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FF83B6-C519-4767-AF03-62CC474F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1F3B3-2D29-4705-89F9-CF14DDF2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34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0A026-5E23-404D-93E1-169FE77E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437702-D6C5-4A2C-B22E-7E744FE3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85904E-B959-4490-A159-21C812A4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C5754A-B24A-4CD4-BAFF-CE351140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16DC5E-2B7B-40AF-84A1-706A14B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4CDCDD-2DDA-4B76-87FA-82D516EE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357BB-8B73-4148-BFFD-80264B15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7F9BE2-2673-4B7E-A686-11C7CF85E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2378E8-83E0-48C6-B82B-5E72F35EB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688277-663C-4979-BA30-CB1F86D10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CF795A-C247-4C6C-BC53-94FAE4936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2BF619-3443-4239-8F4E-B1EBE6DC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D6671F-3922-494D-8261-05E6EFA9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50C75B-03D5-4F9B-9209-B2BD87E3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9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D835F-BC90-4325-B29B-EA2A2702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D4482E-E6C8-46F0-B76E-F6CC3F63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58B476-B7F7-4C37-B1F7-3DBEDAFD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D8A93A-1BA0-4F28-9FAE-B224F992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5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792ED6-20CF-431C-9668-DD150A16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A0F902-AD63-44FE-9025-FB5E2C41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692EB2-6F58-4CB6-82FE-1BC9F132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5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DD8F1-880F-4584-8874-E1FC26AE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4574F-D7C4-444C-97C8-42358C66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08FDE4-2BA9-49AA-8C70-96762AF62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0AAD93-21D6-4BF7-9632-DC45C655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7C1F36-4950-4B9F-8F11-5C1413A8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5BB1F-ACA1-44C2-9C3E-B968DF9C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05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97AB6-012C-4A45-8DCD-4442AC1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192CD6-233C-48DB-9DC3-34750A6F7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76A1E0-86B8-466D-96FF-D8D0A6298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499A07-CC2E-42C5-AA57-D08B078C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6BB27D-0D42-4448-AD4E-D4A44665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1C03C6-ADCF-4897-A85C-03C9BEAF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7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AB0033-7A3A-44C9-85CC-503758C8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897B2-412C-4F52-9525-2A245642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861090-18A2-4773-A7B6-59E60FF30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52F7-702D-4883-AA15-99F284B4E5D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C5C188-1A66-4964-8A70-BB2EA5F4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3D8B78-0963-4976-BB8B-13B6CEBF0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CAC7-CB53-43FC-8FBB-4F92C51590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0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an.caf.fr/aid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parents-atout-eure.org/" TargetMode="External"/><Relationship Id="rId4" Type="http://schemas.openxmlformats.org/officeDocument/2006/relationships/hyperlink" Target="mailto:parentalite27@caf.f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an.caf.fr/aid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502" y="3429000"/>
            <a:ext cx="7220931" cy="1793450"/>
          </a:xfrm>
        </p:spPr>
        <p:txBody>
          <a:bodyPr>
            <a:normAutofit/>
          </a:bodyPr>
          <a:lstStyle/>
          <a:p>
            <a:r>
              <a:rPr lang="fr-FR" sz="4000" b="1"/>
              <a:t>NOUVELLE STRUCTURATION </a:t>
            </a:r>
            <a:br>
              <a:rPr lang="fr-FR" sz="4000" b="1" dirty="0"/>
            </a:br>
            <a:r>
              <a:rPr lang="fr-FR" sz="4000" b="1" dirty="0"/>
              <a:t>DU FONDS NATIONAL PARENTALITE et TELESERVICE PARENTALITE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84C06-50BD-4841-AA26-D290222C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8" y="258093"/>
            <a:ext cx="3570958" cy="35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6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Référentiel de soutien et/ou d’accompagnement parentalité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602028" y="2650842"/>
            <a:ext cx="103801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structures et porteurs de projets parentalité éligibles </a:t>
            </a:r>
            <a:r>
              <a:rPr lang="fr-FR" sz="2000" b="1" dirty="0"/>
              <a:t>:</a:t>
            </a:r>
          </a:p>
          <a:p>
            <a:endParaRPr lang="fr-FR" sz="2000" b="1" dirty="0"/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associations issues de la loi de 1901, 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associations reconnues d’utilité publique à caractère social ou sanitaire,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établissements du secteur public et/ou privé à caractère social ou médico-social sanitaire,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collectivités territoriales (communes, </a:t>
            </a:r>
            <a:r>
              <a:rPr lang="fr-FR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Epci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acteurs du secteur privé lucratif, sous réserve qu’ils mettent en place une gestion désintéressée, </a:t>
            </a:r>
            <a:endParaRPr lang="fr-F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 parents eux-mêmes sous couvert d’un service ou structure porteuse permettant le versement de la subvention de la Caf.</a:t>
            </a:r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3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Fiches thématiques par axe et par volet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1043511" y="2673226"/>
            <a:ext cx="103801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Chaque fiche thématique par axe et volet comprend :</a:t>
            </a:r>
          </a:p>
          <a:p>
            <a:endParaRPr lang="fr-FR" sz="2000" b="1" dirty="0"/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Une définition,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objectifs poursuivis,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principes d’intervention,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dépenses éligibles,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propositions d’indicateurs d’évaluation.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14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Guide méthodologique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1203767" y="2500014"/>
            <a:ext cx="9646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Il propose aux porteurs de projets des repères méthodologiques dans le cadre de la démarche projet :</a:t>
            </a:r>
          </a:p>
          <a:p>
            <a:endParaRPr lang="fr-FR" sz="2000" b="1" dirty="0"/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diagnostic,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définition des besoins, des objectifs principaux et opérationnels du projet,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La définition d’actions et leurs modalités de mise en œuvre,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L’établissement d’un échéancier,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L’élaboration d’un budget.</a:t>
            </a:r>
          </a:p>
          <a:p>
            <a:pPr marL="342900" marR="179705" lvl="0" indent="-342900" algn="just"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</a:tabLst>
            </a:pPr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60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1231154"/>
            <a:ext cx="8711078" cy="691913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1203767" y="2500014"/>
            <a:ext cx="10380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effectLst/>
                <a:latin typeface="Optima" panose="020B05020505080203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dépôt des demandes de financement dans le cadre du FNP se fait sur la plateforme Elan 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(Espace en Ligne pour l'accès aux Aides en </a:t>
            </a:r>
            <a:r>
              <a:rPr lang="fr-FR" sz="2000" kern="50" dirty="0" err="1">
                <a:ea typeface="SimSun" panose="02010600030101010101" pitchFamily="2" charset="-122"/>
                <a:cs typeface="Mangal" panose="02040503050203030202" pitchFamily="18" charset="0"/>
              </a:rPr>
              <a:t>actioN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 sociale) : 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https://elan.caf.fr/aides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L’ouverture du 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téléservice parentalité est prévu </a:t>
            </a:r>
            <a:r>
              <a:rPr lang="fr-F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 janvier 2025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endParaRPr lang="fr-FR" dirty="0"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 guide « dépôt d’une demande de financement parentalité » sera mis à jour et le nouveau formulaire de demande mis à disposition en format </a:t>
            </a:r>
            <a:r>
              <a:rPr lang="fr-FR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Tous les guides et documents utiles ainsi que ce </a:t>
            </a:r>
            <a:r>
              <a:rPr lang="fr-FR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seront disponibles sur le site parents-atout-eure.org (Espace pros/appel à projet).</a:t>
            </a: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endParaRPr lang="fr-FR" dirty="0"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9705" lvl="0" algn="just">
              <a:spcAft>
                <a:spcPts val="0"/>
              </a:spcAft>
              <a:tabLst>
                <a:tab pos="540385" algn="l"/>
              </a:tabLst>
            </a:pPr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601" y="190152"/>
            <a:ext cx="7701077" cy="1428661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</a:t>
            </a:r>
            <a:br>
              <a:rPr lang="fr-FR" sz="4400" b="1" dirty="0"/>
            </a:br>
            <a:r>
              <a:rPr lang="fr-FR" sz="4400" b="1" dirty="0"/>
              <a:t>Critères d’éligibilité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17770" y="1847328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319223" y="2619818"/>
            <a:ext cx="242397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>
                <a:latin typeface="Arial"/>
              </a:rPr>
              <a:t>Les critères d’éligibilité</a:t>
            </a:r>
            <a:r>
              <a:rPr lang="fr-FR" sz="1600" b="1" strike="noStrike" dirty="0">
                <a:latin typeface="Arial"/>
              </a:rPr>
              <a:t> sont intégrés dans l'attestation sur l'honneur </a:t>
            </a:r>
            <a:r>
              <a:rPr lang="fr-FR" sz="1600" b="1" dirty="0">
                <a:latin typeface="Arial"/>
              </a:rPr>
              <a:t>relative aux comptes </a:t>
            </a:r>
            <a:r>
              <a:rPr lang="fr-FR" sz="1600" dirty="0">
                <a:solidFill>
                  <a:srgbClr val="253356"/>
                </a:solidFill>
                <a:latin typeface="Arial"/>
              </a:rPr>
              <a:t>(</a:t>
            </a:r>
            <a:r>
              <a:rPr lang="fr-FR" sz="1600" strike="noStrike" dirty="0">
                <a:solidFill>
                  <a:srgbClr val="253356"/>
                </a:solidFill>
                <a:latin typeface="Arial"/>
              </a:rPr>
              <a:t>signataire et administrateur)</a:t>
            </a:r>
            <a:r>
              <a:rPr lang="fr-FR" sz="1600" b="1" strike="noStrike" dirty="0">
                <a:solidFill>
                  <a:srgbClr val="253356"/>
                </a:solidFill>
                <a:latin typeface="Arial"/>
              </a:rPr>
              <a:t> </a:t>
            </a:r>
            <a:r>
              <a:rPr lang="fr-FR" sz="1600" strike="noStrike" dirty="0">
                <a:solidFill>
                  <a:srgbClr val="253356"/>
                </a:solidFill>
                <a:latin typeface="Arial"/>
              </a:rPr>
              <a:t>à télécharger et à signer juste avant la transmission de la demande.</a:t>
            </a:r>
            <a:endParaRPr lang="fr-FR" sz="18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ABACF0E-E8FC-C66C-7F7A-A576747C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236" y="2797327"/>
            <a:ext cx="4693457" cy="244574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350C85-D734-A2CB-C738-15D49CCEB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964" y="2003518"/>
            <a:ext cx="3303814" cy="403336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584411D-1568-90E0-3427-DB82741E0FD6}"/>
              </a:ext>
            </a:extLst>
          </p:cNvPr>
          <p:cNvSpPr txBox="1"/>
          <p:nvPr/>
        </p:nvSpPr>
        <p:spPr>
          <a:xfrm>
            <a:off x="319222" y="5806911"/>
            <a:ext cx="760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PS :  L’attestation de non-changement de situation est à fournir par demande .</a:t>
            </a:r>
          </a:p>
        </p:txBody>
      </p:sp>
    </p:spTree>
    <p:extLst>
      <p:ext uri="{BB962C8B-B14F-4D97-AF65-F5344CB8AC3E}">
        <p14:creationId xmlns:p14="http://schemas.microsoft.com/office/powerpoint/2010/main" val="26127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0"/>
            <a:ext cx="7032395" cy="1838227"/>
          </a:xfrm>
        </p:spPr>
        <p:txBody>
          <a:bodyPr>
            <a:normAutofit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C’est le </a:t>
            </a:r>
            <a:r>
              <a:rPr lang="fr-FR" sz="2000" b="1" dirty="0"/>
              <a:t>nom du projet </a:t>
            </a:r>
            <a:r>
              <a:rPr lang="fr-FR" sz="2000" dirty="0"/>
              <a:t>qui est demandé.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9691BF-2028-9D89-07F2-1AF46A7A95A4}"/>
              </a:ext>
            </a:extLst>
          </p:cNvPr>
          <p:cNvSpPr txBox="1"/>
          <p:nvPr/>
        </p:nvSpPr>
        <p:spPr>
          <a:xfrm>
            <a:off x="700565" y="5917985"/>
            <a:ext cx="1020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demande de financement se fait désormais au niveau de l’action</a:t>
            </a:r>
            <a:r>
              <a:rPr lang="fr-FR" sz="2000" dirty="0"/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FD1B634-4FA8-9009-5B88-BCEC1A54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38" y="2476029"/>
            <a:ext cx="7619722" cy="34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La structure porteuse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334C3D-883A-D348-8EBD-8727618A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53" y="1720174"/>
            <a:ext cx="5387885" cy="51197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F59BF9-5794-3BCF-CB79-C5A6AE99E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466" y="1711148"/>
            <a:ext cx="6115547" cy="51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4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La structure porteuse du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FEA738B-564A-5B2F-AAF7-2E6C0B449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6" y="2082501"/>
            <a:ext cx="1086954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Le projet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792419-96A6-3862-9327-A432C92A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4" y="1742251"/>
            <a:ext cx="10881674" cy="48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46E027-ADF4-2DAA-5B71-553E37AAC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65" y="1737642"/>
            <a:ext cx="10492033" cy="49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3329701" y="-295155"/>
            <a:ext cx="6659401" cy="74483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242" y="329936"/>
            <a:ext cx="6966409" cy="752391"/>
          </a:xfrm>
        </p:spPr>
        <p:txBody>
          <a:bodyPr>
            <a:normAutofit/>
          </a:bodyPr>
          <a:lstStyle/>
          <a:p>
            <a:r>
              <a:rPr lang="fr-FR" sz="4400" b="1" dirty="0"/>
              <a:t>SOMMAIRE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39"/>
            <a:ext cx="3013103" cy="3013103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C389C6D1-FC91-49F4-8A39-E82C30984626}"/>
              </a:ext>
            </a:extLst>
          </p:cNvPr>
          <p:cNvSpPr txBox="1">
            <a:spLocks/>
          </p:cNvSpPr>
          <p:nvPr/>
        </p:nvSpPr>
        <p:spPr>
          <a:xfrm>
            <a:off x="3597986" y="1777050"/>
            <a:ext cx="7912142" cy="508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Eléments de contexte.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Conditions d’éligibilité des projets parentalité au FNP.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Modalités d’intervention selon 4 axes.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Focus axes 1 et 3 du FNP.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Supports pour accompagner la Caf et les partenaires.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Référentiel de soutien et/ou d’accompagnement parentalité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Fiches thématiques par axe et par volet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Guide méthodologique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Téléservice parentalité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Labellisation « </a:t>
            </a:r>
            <a:r>
              <a:rPr lang="fr-FR" sz="2200" kern="50" dirty="0" err="1">
                <a:ea typeface="SimSun" panose="02010600030101010101" pitchFamily="2" charset="-122"/>
                <a:cs typeface="Mangal" panose="02040503050203030202" pitchFamily="18" charset="0"/>
              </a:rPr>
              <a:t>P@rents</a:t>
            </a: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, parlons Numérique »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Comités de lecture et des financeurs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Communication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Rappel bilan des actions </a:t>
            </a:r>
            <a:r>
              <a:rPr lang="fr-FR" sz="2200" kern="50" dirty="0" err="1">
                <a:ea typeface="SimSun" panose="02010600030101010101" pitchFamily="2" charset="-122"/>
                <a:cs typeface="Mangal" panose="02040503050203030202" pitchFamily="18" charset="0"/>
              </a:rPr>
              <a:t>Reaap</a:t>
            </a:r>
            <a:r>
              <a:rPr lang="fr-FR" sz="2200" kern="50" dirty="0">
                <a:ea typeface="SimSun" panose="02010600030101010101" pitchFamily="2" charset="-122"/>
                <a:cs typeface="Mangal" panose="02040503050203030202" pitchFamily="18" charset="0"/>
              </a:rPr>
              <a:t> 2024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latin typeface="Optima" panose="020B05020505080203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latin typeface="Optima" panose="020B05020505080203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latin typeface="Optima" panose="020B05020505080203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latin typeface="Optima" panose="020B05020505080203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5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69ABBC9-DEFE-AD7A-9DBE-035580F2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37" y="1792097"/>
            <a:ext cx="10931898" cy="48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2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F9ED7BA-4488-3271-0E41-150ACBAB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4" y="1797516"/>
            <a:ext cx="10454326" cy="48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L’action ou le service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036402-F952-9349-EDEC-1F465DC1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0" y="2211469"/>
            <a:ext cx="11359299" cy="29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5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160195"/>
            <a:ext cx="6805531" cy="125376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Téléservice parentalité :</a:t>
            </a:r>
            <a:br>
              <a:rPr lang="fr-FR" sz="4400" b="1" dirty="0"/>
            </a:br>
            <a:r>
              <a:rPr lang="fr-FR" sz="4400" b="1" dirty="0"/>
              <a:t>Budget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C2923-812E-48F7-66DF-4D6B4612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D736D-2EDE-C881-2867-5B4A275F38DB}"/>
              </a:ext>
            </a:extLst>
          </p:cNvPr>
          <p:cNvSpPr txBox="1"/>
          <p:nvPr/>
        </p:nvSpPr>
        <p:spPr>
          <a:xfrm>
            <a:off x="700565" y="1980952"/>
            <a:ext cx="11092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2119CE-5B0C-1CA3-9A73-0F9210751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6" y="1888285"/>
            <a:ext cx="10784264" cy="38042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E78BBE-9F73-E259-00EE-B1A1AA6A4623}"/>
              </a:ext>
            </a:extLst>
          </p:cNvPr>
          <p:cNvSpPr txBox="1"/>
          <p:nvPr/>
        </p:nvSpPr>
        <p:spPr>
          <a:xfrm>
            <a:off x="622169" y="6042581"/>
            <a:ext cx="1075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Modification des intitulés et introduction de sous comptes.</a:t>
            </a:r>
          </a:p>
          <a:p>
            <a:r>
              <a:rPr lang="fr-FR" dirty="0">
                <a:solidFill>
                  <a:srgbClr val="FF0000"/>
                </a:solidFill>
              </a:rPr>
              <a:t>Attention</a:t>
            </a:r>
            <a:r>
              <a:rPr lang="fr-FR" dirty="0"/>
              <a:t> : aucun financement FNP inférieur à 1 500 € </a:t>
            </a:r>
            <a:r>
              <a:rPr lang="fr-FR" dirty="0">
                <a:solidFill>
                  <a:srgbClr val="FF0000"/>
                </a:solidFill>
              </a:rPr>
              <a:t>par projet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15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921885" y="-1448983"/>
            <a:ext cx="3167142" cy="316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554" y="472716"/>
            <a:ext cx="9088772" cy="1001029"/>
          </a:xfrm>
        </p:spPr>
        <p:txBody>
          <a:bodyPr>
            <a:noAutofit/>
          </a:bodyPr>
          <a:lstStyle/>
          <a:p>
            <a:r>
              <a:rPr lang="fr-FR" sz="4000" b="1" dirty="0"/>
              <a:t>Labellisation</a:t>
            </a:r>
            <a:r>
              <a:rPr lang="fr-FR" sz="4000" b="1" dirty="0">
                <a:solidFill>
                  <a:srgbClr val="CC0099"/>
                </a:solidFill>
              </a:rPr>
              <a:t> </a:t>
            </a:r>
            <a:r>
              <a:rPr lang="fr-FR" sz="4000" b="1" dirty="0"/>
              <a:t>nationale</a:t>
            </a:r>
            <a:r>
              <a:rPr lang="fr-FR" sz="4000" b="1" dirty="0">
                <a:solidFill>
                  <a:srgbClr val="CC0099"/>
                </a:solidFill>
              </a:rPr>
              <a:t>                                                </a:t>
            </a:r>
            <a:r>
              <a:rPr lang="fr-FR" sz="4000" b="1" dirty="0"/>
              <a:t>« </a:t>
            </a:r>
            <a:r>
              <a:rPr lang="fr-FR" sz="4000" b="1" dirty="0" err="1"/>
              <a:t>P@rents</a:t>
            </a:r>
            <a:r>
              <a:rPr lang="fr-FR" sz="4000" b="1" dirty="0"/>
              <a:t>, parlons Numérique »</a:t>
            </a:r>
            <a:endParaRPr lang="fr-FR" sz="4000" b="1" dirty="0">
              <a:solidFill>
                <a:srgbClr val="CC009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0" y="131083"/>
            <a:ext cx="1342662" cy="134266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404919F4-A85F-4D86-AC38-0D32CEF14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54" y="1894832"/>
            <a:ext cx="10400191" cy="4675650"/>
          </a:xfrm>
        </p:spPr>
        <p:txBody>
          <a:bodyPr>
            <a:noAutofit/>
          </a:bodyPr>
          <a:lstStyle/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Depuis 2024 , les actions d’accompagnement et de sensibilisation des parents à l’usage des écrans pourront être labellisées « </a:t>
            </a:r>
            <a:r>
              <a:rPr lang="fr-FR" sz="2000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P@rents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parlons Numérique »</a:t>
            </a: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Le projet « </a:t>
            </a:r>
            <a:r>
              <a:rPr lang="fr-FR" sz="2000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P@rents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parlons Numérique » s’inscrit dans le cadre du plan d’actions interministériel : « Pour un usage raisonné des écrans par les enfants et les jeunes » publié en février 2022 sous l’égide des ministères des Solidarités, de l’Enfance et de la Transition numérique.</a:t>
            </a: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Le pilotage et déploiement territorial du projet « </a:t>
            </a:r>
            <a:r>
              <a:rPr lang="fr-FR" sz="2000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P@rents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parlons Numérique » a été confié à </a:t>
            </a:r>
            <a:r>
              <a:rPr lang="fr-FR" sz="2000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l’Unaf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dans le cadre de la Convention Pluriannuelle d’Objectifs Etat-</a:t>
            </a:r>
            <a:r>
              <a:rPr lang="fr-FR" sz="2000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Unaf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signée en mars 2022 pour la période 2022-2026.</a:t>
            </a: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Le cahier des charges de ce label « </a:t>
            </a:r>
            <a:r>
              <a:rPr lang="fr-FR" sz="2000" kern="50" dirty="0" err="1">
                <a:ea typeface="SimSun" panose="02010600030101010101" pitchFamily="2" charset="-122"/>
                <a:cs typeface="Mangal" panose="02040503050203030202" pitchFamily="18" charset="0"/>
              </a:rPr>
              <a:t>P@rents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, parlons Numérique » sera accessible sur le site </a:t>
            </a: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parents-atout-eure.org (Espace pros/appel à projet).</a:t>
            </a: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1800" b="1" i="0" u="none" strike="noStrike" baseline="0" dirty="0">
                <a:latin typeface="Calibri,Bold"/>
              </a:rPr>
              <a:t>Attention : La labellisation ne donne pas accès à des financements complémentaires</a:t>
            </a:r>
            <a:r>
              <a:rPr lang="fr-FR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1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921885" y="-1448983"/>
            <a:ext cx="3167142" cy="316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981" y="529277"/>
            <a:ext cx="9088772" cy="1001029"/>
          </a:xfrm>
        </p:spPr>
        <p:txBody>
          <a:bodyPr>
            <a:normAutofit/>
          </a:bodyPr>
          <a:lstStyle/>
          <a:p>
            <a:r>
              <a:rPr lang="fr-FR" sz="4000" b="1" dirty="0"/>
              <a:t>Comités de lecture et des financeurs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0" y="131083"/>
            <a:ext cx="1342662" cy="1342662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404919F4-A85F-4D86-AC38-0D32CEF14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50" y="1987680"/>
            <a:ext cx="10034416" cy="4341043"/>
          </a:xfrm>
        </p:spPr>
        <p:txBody>
          <a:bodyPr>
            <a:noAutofit/>
          </a:bodyPr>
          <a:lstStyle/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Les actions peuvent être cofinancées par la Caisse d’allocations familiales de l’Eure via le FNP et la Mutualité sociale agricole de Haute-Normandie, pour les projets développés sur des territoires ruraux.</a:t>
            </a: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Le comité des financeurs qui réunit la Caf de l’Eure et la </a:t>
            </a:r>
            <a:r>
              <a:rPr lang="fr-FR" sz="2000" kern="50" dirty="0" err="1">
                <a:ea typeface="SimSun" panose="02010600030101010101" pitchFamily="2" charset="-122"/>
                <a:cs typeface="Mangal" panose="02040503050203030202" pitchFamily="18" charset="0"/>
              </a:rPr>
              <a:t>Msa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 Haute-Normandie se réunira </a:t>
            </a:r>
            <a:r>
              <a:rPr lang="fr-FR" sz="2000" i="1" kern="50" dirty="0">
                <a:ea typeface="SimSun" panose="02010600030101010101" pitchFamily="2" charset="-122"/>
                <a:cs typeface="Mangal" panose="02040503050203030202" pitchFamily="18" charset="0"/>
              </a:rPr>
              <a:t>(date à définir)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 pour attribuer les financements aux projets recevables et retenus dans le cadre du comité de lecture </a:t>
            </a:r>
            <a:r>
              <a:rPr lang="fr-FR" sz="2000" i="1" kern="50" dirty="0">
                <a:ea typeface="SimSun" panose="02010600030101010101" pitchFamily="2" charset="-122"/>
                <a:cs typeface="Mangal" panose="02040503050203030202" pitchFamily="18" charset="0"/>
              </a:rPr>
              <a:t>(date à définir), 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qui réunit la Caf de l’Eure et les partenaires institutionnels du SDSF .</a:t>
            </a:r>
          </a:p>
          <a:p>
            <a:pPr algn="l" defTabSz="180975">
              <a:lnSpc>
                <a:spcPct val="100000"/>
              </a:lnSpc>
              <a:spcBef>
                <a:spcPts val="0"/>
              </a:spcBef>
            </a:pPr>
            <a:endParaRPr lang="fr-FR" sz="2000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Le financement des actions est </a:t>
            </a:r>
            <a:r>
              <a:rPr lang="fr-FR" sz="2000" kern="50" dirty="0">
                <a:ea typeface="SimSun" panose="02010600030101010101" pitchFamily="2" charset="-122"/>
                <a:cs typeface="Mangal" panose="02040503050203030202" pitchFamily="18" charset="0"/>
              </a:rPr>
              <a:t>possible dans la</a:t>
            </a:r>
            <a:r>
              <a:rPr lang="fr-FR" sz="2000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 limite de l’enveloppe budgétaire disponible en 2025. Le comité se réserve la possibilité, le cas échéant, d’adopter des critères de sélection supplémentaires afin de respecter cette contrainte financière.</a:t>
            </a:r>
          </a:p>
        </p:txBody>
      </p:sp>
    </p:spTree>
    <p:extLst>
      <p:ext uri="{BB962C8B-B14F-4D97-AF65-F5344CB8AC3E}">
        <p14:creationId xmlns:p14="http://schemas.microsoft.com/office/powerpoint/2010/main" val="153434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2782333" y="-1018571"/>
            <a:ext cx="6347336" cy="78765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0" y="4479456"/>
            <a:ext cx="1624073" cy="16240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22329A-14B5-466F-A96D-A145D47A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643"/>
            <a:ext cx="3477065" cy="67802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F9E10469-CD76-4265-9579-98EFDD2075E3}"/>
              </a:ext>
            </a:extLst>
          </p:cNvPr>
          <p:cNvSpPr txBox="1">
            <a:spLocks/>
          </p:cNvSpPr>
          <p:nvPr/>
        </p:nvSpPr>
        <p:spPr>
          <a:xfrm>
            <a:off x="3912124" y="1734532"/>
            <a:ext cx="7522589" cy="43689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/>
              <a:t>Chaque</a:t>
            </a:r>
            <a:r>
              <a:rPr lang="en-US" sz="2000" dirty="0"/>
              <a:t> </a:t>
            </a:r>
            <a:r>
              <a:rPr lang="en-US" sz="2000" dirty="0" err="1"/>
              <a:t>porteur</a:t>
            </a:r>
            <a:r>
              <a:rPr lang="en-US" sz="2000" dirty="0"/>
              <a:t> de </a:t>
            </a:r>
            <a:r>
              <a:rPr lang="en-US" sz="2000" dirty="0" err="1"/>
              <a:t>projet</a:t>
            </a:r>
            <a:r>
              <a:rPr lang="en-US" sz="2000" dirty="0"/>
              <a:t> </a:t>
            </a:r>
            <a:r>
              <a:rPr lang="en-US" sz="2000" dirty="0" err="1"/>
              <a:t>financé</a:t>
            </a:r>
            <a:r>
              <a:rPr lang="en-US" sz="2000" dirty="0"/>
              <a:t> </a:t>
            </a:r>
            <a:r>
              <a:rPr lang="en-US" sz="2000" dirty="0" err="1"/>
              <a:t>s’engage</a:t>
            </a:r>
            <a:r>
              <a:rPr lang="en-US" sz="2000" dirty="0"/>
              <a:t> à </a:t>
            </a:r>
            <a:r>
              <a:rPr lang="en-US" sz="2000" dirty="0" err="1"/>
              <a:t>envoyer</a:t>
            </a:r>
            <a:r>
              <a:rPr lang="en-US" sz="2000" dirty="0"/>
              <a:t>, tout au long de </a:t>
            </a:r>
            <a:r>
              <a:rPr lang="en-US" sz="2000" dirty="0" err="1"/>
              <a:t>l’année</a:t>
            </a:r>
            <a:r>
              <a:rPr lang="en-US" sz="2000" dirty="0"/>
              <a:t>, les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actions </a:t>
            </a:r>
            <a:r>
              <a:rPr lang="en-US" sz="2000" dirty="0" err="1"/>
              <a:t>qu’il</a:t>
            </a:r>
            <a:r>
              <a:rPr lang="en-US" sz="2000" dirty="0"/>
              <a:t> met en place pour les parents à </a:t>
            </a:r>
            <a:r>
              <a:rPr lang="en-US" sz="2000" dirty="0" err="1"/>
              <a:t>l’adresse</a:t>
            </a:r>
            <a:r>
              <a:rPr lang="en-US" sz="2000" dirty="0"/>
              <a:t> mail </a:t>
            </a:r>
            <a:r>
              <a:rPr lang="en-US" sz="2000" dirty="0" err="1"/>
              <a:t>suivante</a:t>
            </a:r>
            <a:r>
              <a:rPr lang="en-US" sz="2000" dirty="0"/>
              <a:t> :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parentalite27@caf.fr</a:t>
            </a:r>
            <a:r>
              <a:rPr lang="en-US" sz="2000" dirty="0"/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relayées</a:t>
            </a:r>
            <a:r>
              <a:rPr lang="en-US" sz="2000" dirty="0"/>
              <a:t> dans la </a:t>
            </a:r>
            <a:r>
              <a:rPr lang="en-US" sz="2000" dirty="0" err="1"/>
              <a:t>rubrique</a:t>
            </a:r>
            <a:r>
              <a:rPr lang="en-US" sz="2000" dirty="0"/>
              <a:t> agenda du site internet : 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www.parents-atout-eure.org</a:t>
            </a:r>
            <a:endParaRPr lang="en-US" sz="2000" dirty="0"/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Il </a:t>
            </a:r>
            <a:r>
              <a:rPr lang="en-US" sz="2000" dirty="0" err="1"/>
              <a:t>devra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</a:t>
            </a:r>
            <a:r>
              <a:rPr lang="en-US" sz="2000" dirty="0" err="1"/>
              <a:t>apposer</a:t>
            </a:r>
            <a:r>
              <a:rPr lang="en-US" sz="2000" dirty="0"/>
              <a:t> les logos « </a:t>
            </a:r>
            <a:r>
              <a:rPr lang="en-US" sz="2000" dirty="0" err="1"/>
              <a:t>Accompagnement</a:t>
            </a:r>
            <a:r>
              <a:rPr lang="en-US" sz="2000" dirty="0"/>
              <a:t> à la </a:t>
            </a:r>
            <a:r>
              <a:rPr lang="en-US" sz="2000" dirty="0" err="1"/>
              <a:t>parentalité</a:t>
            </a:r>
            <a:r>
              <a:rPr lang="en-US" sz="2000" dirty="0"/>
              <a:t> 27 » et </a:t>
            </a:r>
            <a:r>
              <a:rPr lang="en-US" sz="2000" dirty="0" err="1"/>
              <a:t>Caf</a:t>
            </a:r>
            <a:r>
              <a:rPr lang="en-US" sz="2000" dirty="0"/>
              <a:t> de </a:t>
            </a:r>
            <a:r>
              <a:rPr lang="en-US" sz="2000" dirty="0" err="1"/>
              <a:t>l’Eure</a:t>
            </a:r>
            <a:r>
              <a:rPr lang="en-US" sz="2000" dirty="0"/>
              <a:t> sur </a:t>
            </a:r>
            <a:r>
              <a:rPr lang="en-US" sz="2000" dirty="0" err="1"/>
              <a:t>tous</a:t>
            </a:r>
            <a:r>
              <a:rPr lang="en-US" sz="2000" dirty="0"/>
              <a:t> </a:t>
            </a:r>
            <a:r>
              <a:rPr lang="en-US" sz="2000" dirty="0" err="1"/>
              <a:t>vos</a:t>
            </a:r>
            <a:r>
              <a:rPr lang="en-US" sz="2000" dirty="0"/>
              <a:t> supports de communication.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6FB24B-0CF1-0801-DCDC-847E7947F5DC}"/>
              </a:ext>
            </a:extLst>
          </p:cNvPr>
          <p:cNvSpPr txBox="1"/>
          <p:nvPr/>
        </p:nvSpPr>
        <p:spPr>
          <a:xfrm>
            <a:off x="5648129" y="613069"/>
            <a:ext cx="5098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Communication</a:t>
            </a:r>
            <a:endParaRPr lang="fr-FR" sz="4000" dirty="0"/>
          </a:p>
        </p:txBody>
      </p:sp>
      <p:pic>
        <p:nvPicPr>
          <p:cNvPr id="12" name="Image 11" descr="Une image contenant texte, Police, affiche, capture d’écran&#10;&#10;Description générée automatiquement">
            <a:extLst>
              <a:ext uri="{FF2B5EF4-FFF2-40B4-BE49-F238E27FC236}">
                <a16:creationId xmlns:a16="http://schemas.microsoft.com/office/drawing/2014/main" id="{133E8E0B-7895-A775-C123-DF4293884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0" y="1241696"/>
            <a:ext cx="927904" cy="13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921885" y="-1448983"/>
            <a:ext cx="3167142" cy="316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110" y="592702"/>
            <a:ext cx="8152568" cy="1001029"/>
          </a:xfrm>
        </p:spPr>
        <p:txBody>
          <a:bodyPr>
            <a:normAutofit/>
          </a:bodyPr>
          <a:lstStyle/>
          <a:p>
            <a:r>
              <a:rPr lang="fr-FR" sz="4000" b="1" dirty="0"/>
              <a:t>Rappel bilan des actions REAAP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0" y="131083"/>
            <a:ext cx="1342662" cy="13426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CA4DD0-7A5C-41F7-A38F-4ABFAA55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678" y="246746"/>
            <a:ext cx="1967201" cy="6919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C23862-80E0-4CD7-B11F-75520A6C0EC2}"/>
              </a:ext>
            </a:extLst>
          </p:cNvPr>
          <p:cNvSpPr txBox="1"/>
          <p:nvPr/>
        </p:nvSpPr>
        <p:spPr>
          <a:xfrm>
            <a:off x="527902" y="2348735"/>
            <a:ext cx="105957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Si vous avez bénéficié d’un financement REAAP en 2024,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ea typeface="SimSun" panose="02010600030101010101" pitchFamily="2" charset="-122"/>
                <a:cs typeface="Mangal" panose="02040503050203030202" pitchFamily="18" charset="0"/>
              </a:rPr>
              <a:t>v</a:t>
            </a:r>
            <a:r>
              <a:rPr lang="fr-FR" sz="2400" b="1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ous devez c</a:t>
            </a:r>
            <a:r>
              <a:rPr lang="fr-FR" sz="2400" b="1" kern="50" dirty="0">
                <a:ea typeface="SimSun" panose="02010600030101010101" pitchFamily="2" charset="-122"/>
                <a:cs typeface="Mangal" panose="02040503050203030202" pitchFamily="18" charset="0"/>
              </a:rPr>
              <a:t>o</a:t>
            </a:r>
            <a:r>
              <a:rPr lang="fr-FR" sz="2400" b="1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mpléter votre justification REAAP N-1 </a:t>
            </a:r>
            <a:endParaRPr lang="fr-FR" sz="2400" b="1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sur la plateforme ELAN (espace personnel)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kern="50" dirty="0">
                <a:ea typeface="SimSun" panose="02010600030101010101" pitchFamily="2" charset="-122"/>
                <a:cs typeface="Mangal" panose="02040503050203030202" pitchFamily="18" charset="0"/>
                <a:hlinkClick r:id="rId4"/>
              </a:rPr>
              <a:t>https://elan.caf.fr/aides</a:t>
            </a:r>
            <a:endParaRPr lang="fr-FR" sz="2400" kern="5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2400" b="1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solidFill>
                  <a:srgbClr val="CC0099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AVANT LE </a:t>
            </a:r>
            <a:r>
              <a:rPr lang="fr-FR" sz="2400" b="1" kern="50" dirty="0">
                <a:solidFill>
                  <a:srgbClr val="CC0099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31 JANVIER 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FR" sz="2400" b="1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Si des actions n’ont pas été réalisées, le report systématique des financements de ces actions n’est pas possible de l’année N-1 sur l’année 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b="1" kern="50" dirty="0">
                <a:ea typeface="SimSun" panose="02010600030101010101" pitchFamily="2" charset="-122"/>
                <a:cs typeface="Mangal" panose="02040503050203030202" pitchFamily="18" charset="0"/>
              </a:rPr>
              <a:t>A noter que pour les projets parentalité 2025, le bilan ne se fera pas sur la plateforme Elan.</a:t>
            </a:r>
            <a:endParaRPr lang="fr-FR" sz="2400" b="1" kern="5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9154" y="502253"/>
            <a:ext cx="8740410" cy="669303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Eléments de contexte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705723" y="1846038"/>
            <a:ext cx="10142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Une diversification des actions financées par le FNP mais des initiatives qui manquent de lisibilité et de visibilité pour les parents et inégalement présentes sur les territoires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Données 2021 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Volet 1 du FNP (REAAP) :  80 % des dépenses,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Une majorité d’actions parents-enfants, suivie par les espaces d’échange entre parents,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thématiques abordées : petite enfance (30,5 %), l’enfance (25 %) et l’adolescence (12 %).</a:t>
            </a:r>
          </a:p>
          <a:p>
            <a:pPr marL="285750" indent="-285750">
              <a:buFontTx/>
              <a:buChar char="-"/>
            </a:pP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engagements de la Convention d’Objectifs et de Gestion (2023-27)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Innover et diversifier les actions de soutien à la parentalité notamment pour les parents d’adolescents,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Favoriser l’accès des parents à une offre de soutien à la parentalité de proximité. </a:t>
            </a:r>
          </a:p>
          <a:p>
            <a:pPr marL="285750" indent="-285750">
              <a:buFontTx/>
              <a:buChar char="-"/>
            </a:pPr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des leviers de la COG : 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nouvelle structuration du FNP 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(C2024-227 du 14/11/2024) 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à compter du 1</a:t>
            </a:r>
            <a:r>
              <a:rPr lang="fr-FR" sz="20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janvier 2025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8916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Conditions d’éligibilité des projets parentalité au FNP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875406" y="2745109"/>
            <a:ext cx="89944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u="sng" dirty="0"/>
              <a:t>Les projets doivent répondre aux principes énoncés  dans </a:t>
            </a:r>
            <a:r>
              <a:rPr lang="fr-FR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La charte nationale de soutien à la parentalité,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La charte de la laïcité de la branche Famille et de ses partenaires,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Le référentiel de soutien et/ou d’accompagnement parentalité de la branche Famille.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Ils doivent être en cohérence avec les priorités définies dans le cadre du Schéma Départemental des Services aux Familles et des Conventions territoriales globales.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/>
              <a:t>Ils doivent s’inscrire dans une culture d’évaluation.</a:t>
            </a:r>
          </a:p>
          <a:p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79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4" y="248032"/>
            <a:ext cx="9133953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Modalités d’intervention</a:t>
            </a:r>
            <a:br>
              <a:rPr lang="fr-FR" sz="4400" b="1" dirty="0"/>
            </a:br>
            <a:r>
              <a:rPr lang="fr-FR" sz="4400" b="1" dirty="0"/>
              <a:t> selon 4 axes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2327F885-CA7D-FFFD-9452-EE33430BA829}"/>
              </a:ext>
            </a:extLst>
          </p:cNvPr>
          <p:cNvSpPr/>
          <p:nvPr/>
        </p:nvSpPr>
        <p:spPr>
          <a:xfrm>
            <a:off x="1023429" y="2364406"/>
            <a:ext cx="3591613" cy="372358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ctr"/>
            <a:r>
              <a:rPr lang="fr-FR" b="1" dirty="0"/>
              <a:t>Hier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Volet 1 : « Actions » conduites dans le cadre des REAAP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Volet 2 : « Animation parentalité »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Volet 3 : « Fonctionnement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Volet 4 : « Expériences individuelles » 2024/2025 </a:t>
            </a:r>
          </a:p>
          <a:p>
            <a:endParaRPr lang="fr-FR" dirty="0"/>
          </a:p>
          <a:p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35906D5D-28EB-4352-6FBA-C8E6A0F23EA8}"/>
              </a:ext>
            </a:extLst>
          </p:cNvPr>
          <p:cNvSpPr/>
          <p:nvPr/>
        </p:nvSpPr>
        <p:spPr>
          <a:xfrm>
            <a:off x="6864284" y="2423736"/>
            <a:ext cx="3591613" cy="372358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 compter du 1</a:t>
            </a:r>
            <a:r>
              <a:rPr lang="fr-FR" b="1" baseline="30000" dirty="0"/>
              <a:t>er</a:t>
            </a:r>
            <a:r>
              <a:rPr lang="fr-FR" b="1" dirty="0"/>
              <a:t> janvier 2025</a:t>
            </a:r>
          </a:p>
          <a:p>
            <a:pPr algn="ctr"/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Axe 1 : Implication et participation des familles avec des interventions collectives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Axe 2 : Nouvelles formes d’accompagnement des parents avec des interventions individuelles </a:t>
            </a:r>
            <a:r>
              <a:rPr lang="fr-FR" sz="1200" i="1" dirty="0"/>
              <a:t>(uniquement pour les Caf expérimentales)</a:t>
            </a:r>
            <a:endParaRPr lang="fr-FR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Axe 3 : Développement des services et lieux ressources parentalité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Axe 4  : Soutien des dynamiques d’animation et promotion de la parentalité sur les territoires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93AAB01C-CFE2-D388-07D0-23CA1595FBA9}"/>
              </a:ext>
            </a:extLst>
          </p:cNvPr>
          <p:cNvSpPr/>
          <p:nvPr/>
        </p:nvSpPr>
        <p:spPr>
          <a:xfrm>
            <a:off x="5071621" y="3940404"/>
            <a:ext cx="1197204" cy="386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3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2327F885-CA7D-FFFD-9452-EE33430BA829}"/>
              </a:ext>
            </a:extLst>
          </p:cNvPr>
          <p:cNvSpPr/>
          <p:nvPr/>
        </p:nvSpPr>
        <p:spPr>
          <a:xfrm>
            <a:off x="1184913" y="2423736"/>
            <a:ext cx="3812522" cy="378291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Axe 1 - Implication et participation des familles avec des interventions collectives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236" y="394498"/>
            <a:ext cx="8835019" cy="923827"/>
          </a:xfrm>
        </p:spPr>
        <p:txBody>
          <a:bodyPr>
            <a:normAutofit/>
          </a:bodyPr>
          <a:lstStyle/>
          <a:p>
            <a:r>
              <a:rPr lang="fr-FR" sz="4400" b="1" dirty="0"/>
              <a:t>Focus axes 1 et 3 du FNP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35906D5D-28EB-4352-6FBA-C8E6A0F23EA8}"/>
              </a:ext>
            </a:extLst>
          </p:cNvPr>
          <p:cNvSpPr/>
          <p:nvPr/>
        </p:nvSpPr>
        <p:spPr>
          <a:xfrm>
            <a:off x="6864284" y="2423736"/>
            <a:ext cx="3591613" cy="372358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Axe 3 – Développement des services et lieux ressources parentalité</a:t>
            </a:r>
          </a:p>
          <a:p>
            <a:pPr algn="ctr"/>
            <a:endParaRPr lang="fr-FR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2F5496"/>
              </a:solidFill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fr-FR" sz="1400" dirty="0"/>
          </a:p>
        </p:txBody>
      </p:sp>
      <p:sp>
        <p:nvSpPr>
          <p:cNvPr id="5" name="Organigramme : Procédé 4">
            <a:extLst>
              <a:ext uri="{FF2B5EF4-FFF2-40B4-BE49-F238E27FC236}">
                <a16:creationId xmlns:a16="http://schemas.microsoft.com/office/drawing/2014/main" id="{B7BF12BE-6E5C-9420-67E1-3555D805AD90}"/>
              </a:ext>
            </a:extLst>
          </p:cNvPr>
          <p:cNvSpPr/>
          <p:nvPr/>
        </p:nvSpPr>
        <p:spPr>
          <a:xfrm>
            <a:off x="1432874" y="3704734"/>
            <a:ext cx="3120272" cy="82955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Volet 1 : Actions collectives d’échanges et d’entraide entre parents </a:t>
            </a:r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0394990A-77DA-9DF1-8FF0-7FBF98B4468A}"/>
              </a:ext>
            </a:extLst>
          </p:cNvPr>
          <p:cNvSpPr/>
          <p:nvPr/>
        </p:nvSpPr>
        <p:spPr>
          <a:xfrm>
            <a:off x="1432874" y="4883252"/>
            <a:ext cx="3120272" cy="82955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Volet 2 : Activités et ateliers partagés    « parents-enfants »</a:t>
            </a:r>
          </a:p>
        </p:txBody>
      </p:sp>
      <p:sp>
        <p:nvSpPr>
          <p:cNvPr id="11" name="Organigramme : Procédé 10">
            <a:extLst>
              <a:ext uri="{FF2B5EF4-FFF2-40B4-BE49-F238E27FC236}">
                <a16:creationId xmlns:a16="http://schemas.microsoft.com/office/drawing/2014/main" id="{DFB90AD6-E76E-AF9B-50B1-026D9512C57A}"/>
              </a:ext>
            </a:extLst>
          </p:cNvPr>
          <p:cNvSpPr/>
          <p:nvPr/>
        </p:nvSpPr>
        <p:spPr>
          <a:xfrm>
            <a:off x="7167790" y="4883252"/>
            <a:ext cx="3120272" cy="82955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Volet 2 : Soutien des relais enfants – parents (REP)</a:t>
            </a:r>
            <a:endParaRPr lang="fr-FR" dirty="0"/>
          </a:p>
        </p:txBody>
      </p:sp>
      <p:sp>
        <p:nvSpPr>
          <p:cNvPr id="12" name="Organigramme : Procédé 11">
            <a:extLst>
              <a:ext uri="{FF2B5EF4-FFF2-40B4-BE49-F238E27FC236}">
                <a16:creationId xmlns:a16="http://schemas.microsoft.com/office/drawing/2014/main" id="{7F60F54E-B534-1AA7-690D-B3F7C2D562A4}"/>
              </a:ext>
            </a:extLst>
          </p:cNvPr>
          <p:cNvSpPr/>
          <p:nvPr/>
        </p:nvSpPr>
        <p:spPr>
          <a:xfrm>
            <a:off x="7230633" y="3710731"/>
            <a:ext cx="3120272" cy="829559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Volet 1 : Poursuite de la couverture territoriale des lieux ressources parentalité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71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Supports pour accompagner </a:t>
            </a:r>
            <a:br>
              <a:rPr lang="fr-FR" sz="4400" b="1" dirty="0"/>
            </a:br>
            <a:r>
              <a:rPr lang="fr-FR" sz="4400" b="1" dirty="0"/>
              <a:t>les Caf et les partenaires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1599693" y="2907867"/>
            <a:ext cx="87110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référentiel de soutien et/ou d’accompagnement parentalité de la branche Famille : les éléments socles pour accompagner et/ou soutenir les parents dans l’éducation de leur(s) enfant(s).</a:t>
            </a:r>
          </a:p>
          <a:p>
            <a:endParaRPr lang="fr-F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Des fiches thématiques par axe et par volet.</a:t>
            </a:r>
          </a:p>
          <a:p>
            <a:endParaRPr lang="fr-FR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guide méthodologique pour la mise en œuvre des projets parentalité à l’usag</a:t>
            </a:r>
            <a:r>
              <a:rPr lang="fr-F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 des porteurs de projets.</a:t>
            </a:r>
            <a:endParaRPr lang="fr-F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96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Référentiel de soutien et/ou d’accompagnement parentalité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875406" y="2745109"/>
            <a:ext cx="92678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Des principes d’intervention à respecter </a:t>
            </a:r>
            <a:r>
              <a:rPr lang="fr-FR" sz="2000" b="1" dirty="0"/>
              <a:t>:</a:t>
            </a:r>
          </a:p>
          <a:p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L’intérêt de l’enfant et l’accompagnement des parents au centre des interventions.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</a:rPr>
              <a:t>La reconnaissance et la valorisation des rôles et des compétences des parents.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La libre adhésion des familles.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Une démarche universaliste.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La prise en compte de la diversité des modèles éducatifs.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Une offre accessible financièrement à tous les parents.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Le principe de laïcité et d’égalité.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Le respect et la protection des données et des situations familiales.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55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0C9B7DB-AA40-46FB-9EEB-D7769E00A0E8}"/>
              </a:ext>
            </a:extLst>
          </p:cNvPr>
          <p:cNvSpPr/>
          <p:nvPr/>
        </p:nvSpPr>
        <p:spPr>
          <a:xfrm>
            <a:off x="-1407790" y="-2626374"/>
            <a:ext cx="4227026" cy="43375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061514-18A1-4F3F-BEF4-8AEDD806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486" y="366692"/>
            <a:ext cx="8711078" cy="1556376"/>
          </a:xfrm>
        </p:spPr>
        <p:txBody>
          <a:bodyPr>
            <a:normAutofit/>
          </a:bodyPr>
          <a:lstStyle/>
          <a:p>
            <a:r>
              <a:rPr lang="fr-FR" sz="4400" b="1" dirty="0"/>
              <a:t>Référentiel de soutien et/ou d’accompagnement parentalité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B9B478-8177-4B34-9CDF-D1765BBA6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6" y="115747"/>
            <a:ext cx="1342662" cy="1342662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0F87F5FC-A89F-4E85-BE1B-439B8A1F9F92}"/>
              </a:ext>
            </a:extLst>
          </p:cNvPr>
          <p:cNvSpPr txBox="1">
            <a:spLocks/>
          </p:cNvSpPr>
          <p:nvPr/>
        </p:nvSpPr>
        <p:spPr>
          <a:xfrm>
            <a:off x="532436" y="1753067"/>
            <a:ext cx="11156460" cy="489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80975" algn="l"/>
              </a:tabLst>
            </a:pPr>
            <a:endParaRPr lang="fr-FR" sz="2000" kern="5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003FD6-0771-7D14-E1B4-73FE657DE26D}"/>
              </a:ext>
            </a:extLst>
          </p:cNvPr>
          <p:cNvSpPr txBox="1"/>
          <p:nvPr/>
        </p:nvSpPr>
        <p:spPr>
          <a:xfrm>
            <a:off x="875406" y="2745109"/>
            <a:ext cx="9654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Des conditions nécessaires pour la mise en œuvre des projets parentalité </a:t>
            </a:r>
            <a:r>
              <a:rPr lang="fr-FR" sz="2000" b="1" dirty="0"/>
              <a:t>:</a:t>
            </a:r>
          </a:p>
          <a:p>
            <a:endParaRPr lang="fr-FR" sz="2000" b="1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</a:rPr>
              <a:t>Des qualifications et des compétences requises pour les intervenants.</a:t>
            </a:r>
          </a:p>
          <a:p>
            <a:r>
              <a:rPr lang="fr-FR" sz="2000" i="1" dirty="0">
                <a:ea typeface="Calibri Light" panose="020F0302020204030204" pitchFamily="34" charset="0"/>
              </a:rPr>
              <a:t>L</a:t>
            </a:r>
            <a:r>
              <a:rPr lang="fr-FR" sz="2000" i="1" dirty="0">
                <a:effectLst/>
                <a:ea typeface="Calibri Light" panose="020F0302020204030204" pitchFamily="34" charset="0"/>
              </a:rPr>
              <a:t>’intervenant doit posséder une expérience significative autour du soutien à la parentalité et/ou avoir suivi des formations complémentaires sur ce sujet. </a:t>
            </a:r>
          </a:p>
          <a:p>
            <a:r>
              <a:rPr lang="fr-FR" sz="2000" i="1" dirty="0">
                <a:ea typeface="Calibri Light" panose="020F0302020204030204" pitchFamily="34" charset="0"/>
              </a:rPr>
              <a:t>Des séances d’analyse de la pratique professionnelle doivent être organisées par les gestionnaires (minimum 8 heures par an et par ETP préconisé).</a:t>
            </a:r>
            <a:endParaRPr lang="fr-FR" sz="2000" i="1" dirty="0">
              <a:effectLst/>
              <a:ea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Un positionnement et des postures éthiques attendues.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L’adoption d’une démarche évaluative.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La nécessaire inscription dans une dynamique de réseau.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Des exigences en matière de locaux d’hygiène et de sécurité.</a:t>
            </a:r>
          </a:p>
          <a:p>
            <a:endParaRPr lang="fr-FR" sz="1800" dirty="0">
              <a:effectLst/>
              <a:latin typeface="Optima" panose="020B05020505080203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536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1691</Words>
  <Application>Microsoft Office PowerPoint</Application>
  <PresentationFormat>Grand écran</PresentationFormat>
  <Paragraphs>215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Calibri,Bold</vt:lpstr>
      <vt:lpstr>Optima</vt:lpstr>
      <vt:lpstr>Times New Roman</vt:lpstr>
      <vt:lpstr>Verdana</vt:lpstr>
      <vt:lpstr>Wingdings</vt:lpstr>
      <vt:lpstr>Thème Office</vt:lpstr>
      <vt:lpstr>NOUVELLE STRUCTURATION  DU FONDS NATIONAL PARENTALITE et TELESERVICE PARENTALITE 2025</vt:lpstr>
      <vt:lpstr>SOMMAIRE</vt:lpstr>
      <vt:lpstr>Eléments de contexte</vt:lpstr>
      <vt:lpstr>Conditions d’éligibilité des projets parentalité au FNP</vt:lpstr>
      <vt:lpstr>Modalités d’intervention  selon 4 axes</vt:lpstr>
      <vt:lpstr>Focus axes 1 et 3 du FNP</vt:lpstr>
      <vt:lpstr>Supports pour accompagner  les Caf et les partenaires</vt:lpstr>
      <vt:lpstr>Référentiel de soutien et/ou d’accompagnement parentalité</vt:lpstr>
      <vt:lpstr>Référentiel de soutien et/ou d’accompagnement parentalité</vt:lpstr>
      <vt:lpstr>Référentiel de soutien et/ou d’accompagnement parentalité</vt:lpstr>
      <vt:lpstr>Fiches thématiques par axe et par volet </vt:lpstr>
      <vt:lpstr>Guide méthodologique </vt:lpstr>
      <vt:lpstr>Téléservice parentalité </vt:lpstr>
      <vt:lpstr>Téléservice parentalité Critères d’éligibilité</vt:lpstr>
      <vt:lpstr>Téléservice parentalité : Le projet</vt:lpstr>
      <vt:lpstr>Téléservice parentalité : La structure porteuse du projet</vt:lpstr>
      <vt:lpstr>Téléservice parentalité : La structure porteuse du projet</vt:lpstr>
      <vt:lpstr>Téléservice parentalité : Le projet</vt:lpstr>
      <vt:lpstr>Téléservice parentalité : L’action ou le service</vt:lpstr>
      <vt:lpstr>Téléservice parentalité : L’action ou le service</vt:lpstr>
      <vt:lpstr>Téléservice parentalité : L’action ou le service</vt:lpstr>
      <vt:lpstr>Téléservice parentalité : L’action ou le service</vt:lpstr>
      <vt:lpstr>Téléservice parentalité : Budget</vt:lpstr>
      <vt:lpstr>Labellisation nationale                                                « P@rents, parlons Numérique »</vt:lpstr>
      <vt:lpstr>Comités de lecture et des financeurs</vt:lpstr>
      <vt:lpstr>Présentation PowerPoint</vt:lpstr>
      <vt:lpstr>Rappel bilan des actions REAAP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REAAP 2022</dc:title>
  <dc:creator>Julie MARIE 271</dc:creator>
  <cp:lastModifiedBy>Corinne ROULLE 271</cp:lastModifiedBy>
  <cp:revision>85</cp:revision>
  <cp:lastPrinted>2021-12-07T09:40:19Z</cp:lastPrinted>
  <dcterms:created xsi:type="dcterms:W3CDTF">2021-12-03T12:52:04Z</dcterms:created>
  <dcterms:modified xsi:type="dcterms:W3CDTF">2025-01-09T10:28:18Z</dcterms:modified>
</cp:coreProperties>
</file>